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3" r:id="rId2"/>
    <p:sldId id="256" r:id="rId3"/>
    <p:sldId id="257" r:id="rId4"/>
    <p:sldId id="258" r:id="rId5"/>
    <p:sldId id="283" r:id="rId6"/>
    <p:sldId id="282" r:id="rId7"/>
    <p:sldId id="284" r:id="rId8"/>
    <p:sldId id="285" r:id="rId9"/>
    <p:sldId id="286" r:id="rId10"/>
    <p:sldId id="287" r:id="rId11"/>
    <p:sldId id="259" r:id="rId12"/>
    <p:sldId id="260" r:id="rId13"/>
    <p:sldId id="261" r:id="rId14"/>
    <p:sldId id="278" r:id="rId15"/>
    <p:sldId id="279" r:id="rId16"/>
    <p:sldId id="280" r:id="rId17"/>
    <p:sldId id="281" r:id="rId18"/>
    <p:sldId id="274" r:id="rId19"/>
    <p:sldId id="275" r:id="rId20"/>
    <p:sldId id="276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91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9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8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0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9317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26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10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94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4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6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8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4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7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3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06-Dec-25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103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EC677-EECE-C230-20FE-324AE9C18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33D49C-B8AC-58A7-F16A-E9FEC7937DC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71BEBB-91FA-06C7-69DF-E44DAE98C292}"/>
              </a:ext>
            </a:extLst>
          </p:cNvPr>
          <p:cNvSpPr/>
          <p:nvPr/>
        </p:nvSpPr>
        <p:spPr>
          <a:xfrm>
            <a:off x="335689" y="274508"/>
            <a:ext cx="8268263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rPr lang="en-GB" sz="2800" dirty="0">
                <a:latin typeface="Bahnschrift Light Condensed" panose="020B0502040204020203" pitchFamily="34" charset="0"/>
              </a:rPr>
              <a:t>Using Agentic AI to Prioritize CERT C Findings in Embedded Systems</a:t>
            </a:r>
          </a:p>
          <a:p>
            <a:pPr algn="ctr">
              <a:defRPr sz="3400" b="1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6C27B-DFF0-A7D9-BB62-E57DD1F0CD0C}"/>
              </a:ext>
            </a:extLst>
          </p:cNvPr>
          <p:cNvSpPr txBox="1"/>
          <p:nvPr/>
        </p:nvSpPr>
        <p:spPr>
          <a:xfrm>
            <a:off x="548640" y="2651760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E5A94-4275-F401-B3B9-B4E7C7D68C2B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2FD4EF-1FA5-15BB-3FAF-5E9914C67D7C}"/>
              </a:ext>
            </a:extLst>
          </p:cNvPr>
          <p:cNvSpPr/>
          <p:nvPr/>
        </p:nvSpPr>
        <p:spPr>
          <a:xfrm>
            <a:off x="662786" y="1987132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9FACC4-23AB-A3FE-4C52-E25D647CBECB}"/>
              </a:ext>
            </a:extLst>
          </p:cNvPr>
          <p:cNvSpPr/>
          <p:nvPr/>
        </p:nvSpPr>
        <p:spPr>
          <a:xfrm>
            <a:off x="7480897" y="109728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49EE53-2CCB-C7F3-93ED-48B9315124DB}"/>
              </a:ext>
            </a:extLst>
          </p:cNvPr>
          <p:cNvSpPr/>
          <p:nvPr/>
        </p:nvSpPr>
        <p:spPr>
          <a:xfrm>
            <a:off x="7348953" y="576072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E828C9-F9A0-28C6-083B-7475D702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55" y="1667587"/>
            <a:ext cx="2806844" cy="41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1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787D5-4671-0BD4-F909-025C04B3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C6F9BE-DD75-CFE9-E3F4-A66FA1788266}"/>
              </a:ext>
            </a:extLst>
          </p:cNvPr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1EC48-445F-38A2-B3BB-D4FAEFDFF217}"/>
              </a:ext>
            </a:extLst>
          </p:cNvPr>
          <p:cNvSpPr/>
          <p:nvPr/>
        </p:nvSpPr>
        <p:spPr>
          <a:xfrm>
            <a:off x="274320" y="182880"/>
            <a:ext cx="7599339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CERT C Is Important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BBB8-88DE-D24C-351A-AF522620C3A2}"/>
              </a:ext>
            </a:extLst>
          </p:cNvPr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Prevents undefined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FC926-FDD0-646C-FB40-F5B2E052D996}"/>
              </a:ext>
            </a:extLst>
          </p:cNvPr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Hardens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AD6F3-7BF1-4C49-39ED-D4F4FC19E67D}"/>
              </a:ext>
            </a:extLst>
          </p:cNvPr>
          <p:cNvSpPr txBox="1"/>
          <p:nvPr/>
        </p:nvSpPr>
        <p:spPr>
          <a:xfrm>
            <a:off x="274320" y="3195258"/>
            <a:ext cx="8191666" cy="2031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dirty="0"/>
              <a:t>malloc(0) is not undefined by itself, but its </a:t>
            </a:r>
            <a:r>
              <a:rPr lang="en-GB" dirty="0" err="1"/>
              <a:t>behavior</a:t>
            </a:r>
            <a:r>
              <a:rPr lang="en-GB" dirty="0"/>
              <a:t> is not fully specified. </a:t>
            </a:r>
          </a:p>
          <a:p>
            <a:endParaRPr lang="en-GB" b="1" dirty="0"/>
          </a:p>
          <a:p>
            <a:r>
              <a:rPr lang="en-GB" dirty="0"/>
              <a:t>Using the returned pointer as if real storage were </a:t>
            </a:r>
          </a:p>
          <a:p>
            <a:r>
              <a:rPr lang="en-GB" dirty="0"/>
              <a:t>allocated leads to undefined </a:t>
            </a:r>
            <a:r>
              <a:rPr lang="en-GB" dirty="0" err="1"/>
              <a:t>behavior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CERT C rule MEM04-C ensures that developers do not rely on this </a:t>
            </a:r>
          </a:p>
          <a:p>
            <a:r>
              <a:rPr lang="en-GB" dirty="0"/>
              <a:t>ambiguous and potentially dangerous construct.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74DD1-C7CB-858B-4F77-C6477D8B9B00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E9D6B7-1009-960C-615B-AE9B5468DBBB}"/>
              </a:ext>
            </a:extLst>
          </p:cNvPr>
          <p:cNvSpPr/>
          <p:nvPr/>
        </p:nvSpPr>
        <p:spPr>
          <a:xfrm>
            <a:off x="8559920" y="6131696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9A5431-327E-FD4E-0B9E-E92F17EC7113}"/>
              </a:ext>
            </a:extLst>
          </p:cNvPr>
          <p:cNvSpPr/>
          <p:nvPr/>
        </p:nvSpPr>
        <p:spPr>
          <a:xfrm>
            <a:off x="7401117" y="12801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890BE-9413-F2BA-7EBE-10F9E8F5F9BD}"/>
              </a:ext>
            </a:extLst>
          </p:cNvPr>
          <p:cNvSpPr/>
          <p:nvPr/>
        </p:nvSpPr>
        <p:spPr>
          <a:xfrm>
            <a:off x="7873659" y="6131696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2C2054-E82C-DC65-6A09-AFE41152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80" y="2067597"/>
            <a:ext cx="1981302" cy="520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5FAD1-EFCD-829D-3DA6-077A1F5B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79" y="1366458"/>
            <a:ext cx="2406774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3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7323178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Limits of Static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6415" y="1898415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Understands code only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6415" y="2245036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Severity is theoretical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6415" y="259277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No business/regulation context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0" y="141732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6871501" y="335843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8459734" y="2916568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6A1775-F4A2-A7AF-6105-DFD6D628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86" y="3287125"/>
            <a:ext cx="4792917" cy="3032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20269-E0D3-32A2-40E3-4E1F95A9FC85}"/>
              </a:ext>
            </a:extLst>
          </p:cNvPr>
          <p:cNvSpPr txBox="1"/>
          <p:nvPr/>
        </p:nvSpPr>
        <p:spPr>
          <a:xfrm>
            <a:off x="1076415" y="1121828"/>
            <a:ext cx="6923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Enforcement is done with Static Code Analysis tools that in turn have their own problems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8249852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rPr dirty="0"/>
              <a:t>Severity Is Not Real Risk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High severity may be harmless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Medium severity may be catastrophic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Tools miss real-world impact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7955280" y="11887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35145D-4376-067D-6C21-A28A2587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74" y="3143634"/>
            <a:ext cx="5455403" cy="30742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Reads code + rules + docs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683873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Understands </a:t>
            </a:r>
            <a:r>
              <a:rPr lang="en-US" dirty="0"/>
              <a:t>legal and regulatory </a:t>
            </a:r>
            <a:r>
              <a:rPr sz="2000" dirty="0"/>
              <a:t>constraints</a:t>
            </a:r>
            <a:endParaRPr lang="en-US" sz="2000" dirty="0"/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sz="2000" dirty="0"/>
              <a:t> </a:t>
            </a:r>
            <a:r>
              <a:rPr sz="2400" b="1" dirty="0">
                <a:solidFill>
                  <a:srgbClr val="FF0000"/>
                </a:solidFill>
              </a:rPr>
              <a:t>(≤54 H</a:t>
            </a:r>
            <a:r>
              <a:rPr lang="en-US" sz="2400" b="1" dirty="0">
                <a:solidFill>
                  <a:srgbClr val="FF0000"/>
                </a:solidFill>
              </a:rPr>
              <a:t>oarse Power  , Road vs Race</a:t>
            </a:r>
            <a:r>
              <a:rPr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5084" y="2731802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Reprioritizes findings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7591362" y="28803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098" name="Picture 2" descr="Motorcycle Driving licence categories and Motorcycle tests">
            <a:extLst>
              <a:ext uri="{FF2B5EF4-FFF2-40B4-BE49-F238E27FC236}">
                <a16:creationId xmlns:a16="http://schemas.microsoft.com/office/drawing/2014/main" id="{873EE00B-FF8A-D342-0B25-9DBB9F4E8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2" y="3179490"/>
            <a:ext cx="3673249" cy="31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17232-C4AD-D00A-590C-D171C5CCC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C51910-3F41-93E8-A6C3-57D833B42D1F}"/>
              </a:ext>
            </a:extLst>
          </p:cNvPr>
          <p:cNvSpPr/>
          <p:nvPr/>
        </p:nvSpPr>
        <p:spPr>
          <a:xfrm>
            <a:off x="0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FC2E41-EFF4-3CE6-21A2-7BDE25864323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77530-4F97-5174-5282-DF351BCFC0AD}"/>
              </a:ext>
            </a:extLst>
          </p:cNvPr>
          <p:cNvSpPr txBox="1"/>
          <p:nvPr/>
        </p:nvSpPr>
        <p:spPr>
          <a:xfrm>
            <a:off x="548640" y="1371600"/>
            <a:ext cx="57518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what Agentic AI tool I use and why?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867FD-BD83-1A5C-4468-80A9EFF125F9}"/>
              </a:ext>
            </a:extLst>
          </p:cNvPr>
          <p:cNvSpPr txBox="1"/>
          <p:nvPr/>
        </p:nvSpPr>
        <p:spPr>
          <a:xfrm>
            <a:off x="2334481" y="2270137"/>
            <a:ext cx="36695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Amp by </a:t>
            </a:r>
            <a:r>
              <a:rPr lang="en-US" dirty="0" err="1"/>
              <a:t>Sourcegraph</a:t>
            </a:r>
            <a:r>
              <a:rPr lang="en-US" dirty="0"/>
              <a:t> 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9C314-75D9-1CA6-37A1-A919D5123653}"/>
              </a:ext>
            </a:extLst>
          </p:cNvPr>
          <p:cNvSpPr txBox="1"/>
          <p:nvPr/>
        </p:nvSpPr>
        <p:spPr>
          <a:xfrm>
            <a:off x="555084" y="2731802"/>
            <a:ext cx="3706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1AC5C-28A9-3B31-6A50-56A7557C121A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656A9E-17C9-C720-3B91-9D2A3F0616E1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6797FB-C9EA-4352-0698-061DA0BE5471}"/>
              </a:ext>
            </a:extLst>
          </p:cNvPr>
          <p:cNvSpPr/>
          <p:nvPr/>
        </p:nvSpPr>
        <p:spPr>
          <a:xfrm>
            <a:off x="7591362" y="28803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232D62-1DB2-218F-8692-A51D818E81CF}"/>
              </a:ext>
            </a:extLst>
          </p:cNvPr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08F2DF-83E6-1305-2DC4-300C19A1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6" y="3006122"/>
            <a:ext cx="2019404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11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6062-DBF0-93CC-D6B7-122EFAE97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4F8766-87E5-F711-7336-29B3A7EF630A}"/>
              </a:ext>
            </a:extLst>
          </p:cNvPr>
          <p:cNvSpPr/>
          <p:nvPr/>
        </p:nvSpPr>
        <p:spPr>
          <a:xfrm>
            <a:off x="-51858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7CA7A-D03B-6DAA-D256-9085C8BEBB05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3FAB3-2E49-A4D6-386A-7FDD5D209F47}"/>
              </a:ext>
            </a:extLst>
          </p:cNvPr>
          <p:cNvSpPr txBox="1"/>
          <p:nvPr/>
        </p:nvSpPr>
        <p:spPr>
          <a:xfrm>
            <a:off x="548640" y="1371600"/>
            <a:ext cx="57518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what Agentic AI tool I use and why?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FE58C-C87D-BB1D-22A7-51FDCDBF3679}"/>
              </a:ext>
            </a:extLst>
          </p:cNvPr>
          <p:cNvSpPr txBox="1"/>
          <p:nvPr/>
        </p:nvSpPr>
        <p:spPr>
          <a:xfrm>
            <a:off x="2819434" y="3596206"/>
            <a:ext cx="22926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sz="1400" dirty="0"/>
              <a:t>Amp by </a:t>
            </a:r>
            <a:r>
              <a:rPr lang="en-US" sz="1400" dirty="0" err="1"/>
              <a:t>Sourcegraph</a:t>
            </a:r>
            <a:r>
              <a:rPr lang="en-US" sz="1400" dirty="0"/>
              <a:t> </a:t>
            </a:r>
            <a:endParaRPr sz="1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4156A-1801-1767-C3A9-D408807351FF}"/>
              </a:ext>
            </a:extLst>
          </p:cNvPr>
          <p:cNvSpPr txBox="1"/>
          <p:nvPr/>
        </p:nvSpPr>
        <p:spPr>
          <a:xfrm>
            <a:off x="51858" y="1925139"/>
            <a:ext cx="8114144" cy="1138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why</a:t>
            </a:r>
            <a:r>
              <a:rPr lang="en-US" dirty="0">
                <a:latin typeface="Abadi" panose="020B0604020104020204" pitchFamily="34" charset="0"/>
              </a:rPr>
              <a:t>?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>
                <a:latin typeface="Abadi" panose="020B0604020104020204" pitchFamily="34" charset="0"/>
              </a:rPr>
              <a:t> Many reasons but mainly because it doesn’t hallucinate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sz="2000" dirty="0">
                <a:latin typeface="Abadi" panose="020B0604020104020204" pitchFamily="34" charset="0"/>
              </a:rPr>
              <a:t>And doesn’t interduce security issues to the modified /generated code   </a:t>
            </a:r>
            <a:endParaRPr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494C1-9093-787A-CA4E-7494EB5926CD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8AF7A4-709A-1FBA-558D-18E258DD13A0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3EDBD7-748B-93A1-05FC-304D4F3A60C7}"/>
              </a:ext>
            </a:extLst>
          </p:cNvPr>
          <p:cNvSpPr/>
          <p:nvPr/>
        </p:nvSpPr>
        <p:spPr>
          <a:xfrm>
            <a:off x="8452062" y="224028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8BED2-86A8-82B6-BB2D-DABE87A43920}"/>
              </a:ext>
            </a:extLst>
          </p:cNvPr>
          <p:cNvSpPr/>
          <p:nvPr/>
        </p:nvSpPr>
        <p:spPr>
          <a:xfrm>
            <a:off x="7158708" y="1201301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6E2920-7228-0D5F-0D98-12F31387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039" y="1371600"/>
            <a:ext cx="584066" cy="663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172C0-42BA-A7F8-208A-B56ED241C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538" y="3080535"/>
            <a:ext cx="4118590" cy="32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33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E8532-D634-FC12-695D-EBA5BABFB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A73C11-EF6D-1265-7035-9700EAE1CD48}"/>
              </a:ext>
            </a:extLst>
          </p:cNvPr>
          <p:cNvSpPr/>
          <p:nvPr/>
        </p:nvSpPr>
        <p:spPr>
          <a:xfrm>
            <a:off x="-51858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E1F510-2003-3747-2196-3B0BBEA112CB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6F810-B5E3-0559-722B-EFFF383ADB02}"/>
              </a:ext>
            </a:extLst>
          </p:cNvPr>
          <p:cNvSpPr txBox="1"/>
          <p:nvPr/>
        </p:nvSpPr>
        <p:spPr>
          <a:xfrm>
            <a:off x="548640" y="1371600"/>
            <a:ext cx="57518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what Agentic AI tool I use and why?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D285D-21BC-AC5C-9AE2-80E45968D95C}"/>
              </a:ext>
            </a:extLst>
          </p:cNvPr>
          <p:cNvSpPr txBox="1"/>
          <p:nvPr/>
        </p:nvSpPr>
        <p:spPr>
          <a:xfrm>
            <a:off x="6851385" y="1024235"/>
            <a:ext cx="22926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sz="1400" dirty="0"/>
              <a:t>Amp by </a:t>
            </a:r>
            <a:r>
              <a:rPr lang="en-US" sz="1400" dirty="0" err="1"/>
              <a:t>Sourcegraph</a:t>
            </a:r>
            <a:r>
              <a:rPr lang="en-US" sz="1400" dirty="0"/>
              <a:t> </a:t>
            </a:r>
            <a:endParaRPr sz="1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DF3FF-A9B9-9566-4DE7-CA1AA86DB7E7}"/>
              </a:ext>
            </a:extLst>
          </p:cNvPr>
          <p:cNvSpPr txBox="1"/>
          <p:nvPr/>
        </p:nvSpPr>
        <p:spPr>
          <a:xfrm>
            <a:off x="51858" y="1925139"/>
            <a:ext cx="760413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why</a:t>
            </a:r>
            <a:r>
              <a:rPr lang="en-US" dirty="0">
                <a:latin typeface="Abadi" panose="020B0604020104020204" pitchFamily="34" charset="0"/>
              </a:rPr>
              <a:t>?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>
                <a:latin typeface="Abadi" panose="020B0604020104020204" pitchFamily="34" charset="0"/>
              </a:rPr>
              <a:t> Many reasons but mainly because it doesn’t hallucinate 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08A40-5F37-2CBA-74BD-E2DBF8993ADA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76C220-B04A-B36D-2AE0-1FB6FDB1BD80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34BE47-6B5B-75C0-C1F8-F3E276E03153}"/>
              </a:ext>
            </a:extLst>
          </p:cNvPr>
          <p:cNvSpPr/>
          <p:nvPr/>
        </p:nvSpPr>
        <p:spPr>
          <a:xfrm>
            <a:off x="7591362" y="28803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00C93D-DE1E-DAF4-CDA6-CC329F4DD371}"/>
              </a:ext>
            </a:extLst>
          </p:cNvPr>
          <p:cNvSpPr/>
          <p:nvPr/>
        </p:nvSpPr>
        <p:spPr>
          <a:xfrm>
            <a:off x="8116681" y="603504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6E1414-A264-8E10-1217-782A3630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442" y="1593617"/>
            <a:ext cx="584066" cy="663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C7CEB7-0A01-7837-AED2-807C9AD9DDC8}"/>
              </a:ext>
            </a:extLst>
          </p:cNvPr>
          <p:cNvSpPr txBox="1"/>
          <p:nvPr/>
        </p:nvSpPr>
        <p:spPr>
          <a:xfrm>
            <a:off x="806236" y="2880360"/>
            <a:ext cx="697767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AMP does not generate free-form answers.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It only returns material that already exists in the indexed code or documentation.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system runs deterministic code search and retrieval.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If a term, symbol, path, or pattern does not exist, AMP returns “no results,” not an invented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Even when paired with an LLM, AMP constrains the model to operate on retrieved documents only. The model is not allowed to fabricate content outside the indexed corpus.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Execution paths inside AMP include validation steps that reject responses not grounded in source code or retrieved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In effect, AMP behaves more like a search engine and code browser with optional LLM summarization, not a generative assistant. Therefore the output is anchored to real repository data, which is why you do not observe hallucinations.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18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F2818-BB2F-05AB-4737-E5330EB5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E416B3-CC98-0111-F8CC-9EA97525D306}"/>
              </a:ext>
            </a:extLst>
          </p:cNvPr>
          <p:cNvSpPr/>
          <p:nvPr/>
        </p:nvSpPr>
        <p:spPr>
          <a:xfrm>
            <a:off x="-51858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D9583-6D8B-1A25-CE89-DDF474E331CB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7D72F-3B1A-FF77-2356-DB338C531BD9}"/>
              </a:ext>
            </a:extLst>
          </p:cNvPr>
          <p:cNvSpPr txBox="1"/>
          <p:nvPr/>
        </p:nvSpPr>
        <p:spPr>
          <a:xfrm>
            <a:off x="523816" y="1199068"/>
            <a:ext cx="57518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what Agentic AI tool I use and why?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EED84-99BB-4529-9197-C63FC9AED800}"/>
              </a:ext>
            </a:extLst>
          </p:cNvPr>
          <p:cNvSpPr txBox="1"/>
          <p:nvPr/>
        </p:nvSpPr>
        <p:spPr>
          <a:xfrm>
            <a:off x="6851385" y="1024235"/>
            <a:ext cx="22926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sz="1400" dirty="0"/>
              <a:t>Amp by </a:t>
            </a:r>
            <a:r>
              <a:rPr lang="en-US" sz="1400" dirty="0" err="1"/>
              <a:t>Sourcegraph</a:t>
            </a:r>
            <a:r>
              <a:rPr lang="en-US" sz="1400" dirty="0"/>
              <a:t> </a:t>
            </a:r>
            <a:endParaRPr sz="1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44C1-DA2A-904B-7DA6-43D316FAF858}"/>
              </a:ext>
            </a:extLst>
          </p:cNvPr>
          <p:cNvSpPr txBox="1"/>
          <p:nvPr/>
        </p:nvSpPr>
        <p:spPr>
          <a:xfrm>
            <a:off x="51858" y="1925139"/>
            <a:ext cx="114005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why</a:t>
            </a:r>
            <a:r>
              <a:rPr lang="en-US" dirty="0">
                <a:latin typeface="Abadi" panose="020B0604020104020204" pitchFamily="34" charset="0"/>
              </a:rPr>
              <a:t>?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>
                <a:latin typeface="Abadi" panose="020B0604020104020204" pitchFamily="34" charset="0"/>
              </a:rPr>
              <a:t> 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F48CD-C2B2-C324-F04D-3E9F3455118A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5164A0-9A37-C8FF-1016-E36F63472CD0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5C0127-092C-59C5-D700-E33F548ECFEF}"/>
              </a:ext>
            </a:extLst>
          </p:cNvPr>
          <p:cNvSpPr/>
          <p:nvPr/>
        </p:nvSpPr>
        <p:spPr>
          <a:xfrm>
            <a:off x="7591362" y="28803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B2419F-8C73-ACE9-E28A-D34BACCFD858}"/>
              </a:ext>
            </a:extLst>
          </p:cNvPr>
          <p:cNvSpPr/>
          <p:nvPr/>
        </p:nvSpPr>
        <p:spPr>
          <a:xfrm>
            <a:off x="8116681" y="603504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4FEDBE-140D-2740-62AD-C6360C14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442" y="1593617"/>
            <a:ext cx="584066" cy="663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E45C4-9141-15C5-11DC-311D1D8E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628380"/>
            <a:ext cx="8769955" cy="4680980"/>
          </a:xfrm>
          <a:prstGeom prst="rect">
            <a:avLst/>
          </a:prstGeom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B072FB67-75C7-04BC-D6FD-492B0E803666}"/>
              </a:ext>
            </a:extLst>
          </p:cNvPr>
          <p:cNvSpPr/>
          <p:nvPr/>
        </p:nvSpPr>
        <p:spPr>
          <a:xfrm>
            <a:off x="1512658" y="1922051"/>
            <a:ext cx="288616" cy="33152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3A7C45D-4868-621D-A115-6CF6AD18DE45}"/>
              </a:ext>
            </a:extLst>
          </p:cNvPr>
          <p:cNvSpPr/>
          <p:nvPr/>
        </p:nvSpPr>
        <p:spPr>
          <a:xfrm>
            <a:off x="2122018" y="1982223"/>
            <a:ext cx="185461" cy="4572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20F930F7-5EAD-475C-65DB-DE494AF4DD98}"/>
              </a:ext>
            </a:extLst>
          </p:cNvPr>
          <p:cNvSpPr/>
          <p:nvPr/>
        </p:nvSpPr>
        <p:spPr>
          <a:xfrm>
            <a:off x="2442762" y="1883437"/>
            <a:ext cx="185461" cy="4572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8A4FEFC-424A-D345-34CD-175321C85EA0}"/>
              </a:ext>
            </a:extLst>
          </p:cNvPr>
          <p:cNvSpPr/>
          <p:nvPr/>
        </p:nvSpPr>
        <p:spPr>
          <a:xfrm>
            <a:off x="2847528" y="1429900"/>
            <a:ext cx="270024" cy="332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9B6105E-3FE2-CF33-34FA-C17DA216C5EF}"/>
              </a:ext>
            </a:extLst>
          </p:cNvPr>
          <p:cNvSpPr/>
          <p:nvPr/>
        </p:nvSpPr>
        <p:spPr>
          <a:xfrm>
            <a:off x="3293988" y="1534228"/>
            <a:ext cx="173368" cy="2282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7955972-6418-143B-2D12-F38FC5188099}"/>
              </a:ext>
            </a:extLst>
          </p:cNvPr>
          <p:cNvSpPr/>
          <p:nvPr/>
        </p:nvSpPr>
        <p:spPr>
          <a:xfrm>
            <a:off x="3727152" y="1534227"/>
            <a:ext cx="173368" cy="2282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07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7AD2-FE4A-7BCC-FE93-A90FB7CA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4C9AF6-404B-3FA3-5FED-5543D501F20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B38388-5FEA-E63C-ADFA-07BB0CB43189}"/>
              </a:ext>
            </a:extLst>
          </p:cNvPr>
          <p:cNvSpPr/>
          <p:nvPr/>
        </p:nvSpPr>
        <p:spPr>
          <a:xfrm>
            <a:off x="274320" y="182880"/>
            <a:ext cx="7752762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Demo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9AEFA-2CEA-9790-92F0-A1CB66F99A44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E377BE-EAFC-7A4B-40BC-FE61D468E921}"/>
              </a:ext>
            </a:extLst>
          </p:cNvPr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5D2AE8-0BBF-89F0-5D89-C844F6A0830F}"/>
              </a:ext>
            </a:extLst>
          </p:cNvPr>
          <p:cNvSpPr/>
          <p:nvPr/>
        </p:nvSpPr>
        <p:spPr>
          <a:xfrm>
            <a:off x="8147125" y="1193185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FC30B1-9B06-D2B8-D1FA-548D68A9415E}"/>
              </a:ext>
            </a:extLst>
          </p:cNvPr>
          <p:cNvSpPr/>
          <p:nvPr/>
        </p:nvSpPr>
        <p:spPr>
          <a:xfrm>
            <a:off x="8361544" y="59436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6E9EF19D-7A5F-E72E-3A54-E3CF91AF8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47" y="1318280"/>
            <a:ext cx="6941595" cy="46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26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C6DBE-B419-5CCA-DC59-4DA0C0C0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194430-FF54-C36C-3D27-2D33B945F69C}"/>
              </a:ext>
            </a:extLst>
          </p:cNvPr>
          <p:cNvSpPr/>
          <p:nvPr/>
        </p:nvSpPr>
        <p:spPr>
          <a:xfrm>
            <a:off x="-97884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8BF065-3F4A-9B2D-659D-5FB703EB5C93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EFC5F-8A9D-EA9D-2059-0EBFB7567216}"/>
              </a:ext>
            </a:extLst>
          </p:cNvPr>
          <p:cNvSpPr txBox="1"/>
          <p:nvPr/>
        </p:nvSpPr>
        <p:spPr>
          <a:xfrm>
            <a:off x="555084" y="1113543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 Reads code + rules + docs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8F1F4-CEFC-B293-2F7E-5CB65091BC7F}"/>
              </a:ext>
            </a:extLst>
          </p:cNvPr>
          <p:cNvSpPr txBox="1"/>
          <p:nvPr/>
        </p:nvSpPr>
        <p:spPr>
          <a:xfrm>
            <a:off x="548640" y="1715838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 Understands constraints (≤54 HP)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7B4DA-1BB8-2198-1726-17E71FD7FF8E}"/>
              </a:ext>
            </a:extLst>
          </p:cNvPr>
          <p:cNvSpPr txBox="1"/>
          <p:nvPr/>
        </p:nvSpPr>
        <p:spPr>
          <a:xfrm>
            <a:off x="548640" y="2252818"/>
            <a:ext cx="29065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sz="2000" dirty="0"/>
              <a:t>Reprioritizes findings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167F0-B104-E4D1-A624-71F5D894C40A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E418EF-F92F-784D-DA72-D76D887E2342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A828EA-1C1B-3F62-61C7-AE5054C267F8}"/>
              </a:ext>
            </a:extLst>
          </p:cNvPr>
          <p:cNvSpPr/>
          <p:nvPr/>
        </p:nvSpPr>
        <p:spPr>
          <a:xfrm>
            <a:off x="7137230" y="1678446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D48821-9904-CF24-B2C9-340A26E3653A}"/>
              </a:ext>
            </a:extLst>
          </p:cNvPr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83188481-23CC-5BDF-CEDA-995CB851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67" y="2714482"/>
            <a:ext cx="5780971" cy="35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1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8802174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rPr sz="3200" dirty="0"/>
              <a:t>Using Agentic AI to Prioritize CERT C Findings in Embedded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746" y="1186890"/>
            <a:ext cx="18357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Agenda: </a:t>
            </a:r>
            <a:endParaRPr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122" y="2451590"/>
            <a:ext cx="74703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sz="3600" dirty="0"/>
              <a:t>Static analysis severity ≠ real risk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7122" y="3451553"/>
            <a:ext cx="74446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sz="3200" dirty="0"/>
              <a:t>• Agentic AI finds actual critical flaw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233531" y="159837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8041789" y="118689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940789" y="530535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9A19C-11A9-06D2-21D8-595A1668F186}"/>
              </a:ext>
            </a:extLst>
          </p:cNvPr>
          <p:cNvSpPr txBox="1"/>
          <p:nvPr/>
        </p:nvSpPr>
        <p:spPr>
          <a:xfrm>
            <a:off x="597122" y="4199310"/>
            <a:ext cx="84192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sz="3200" b="1" dirty="0"/>
              <a:t>• </a:t>
            </a:r>
            <a:r>
              <a:rPr lang="en-US" sz="2800" b="1" dirty="0"/>
              <a:t>Live Demo in a realistic development System </a:t>
            </a:r>
            <a:endParaRPr sz="28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8DE62-DFE3-8237-7E68-F9984E0E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C46BF2-1A6E-B507-EF8C-5403179DDC4E}"/>
              </a:ext>
            </a:extLst>
          </p:cNvPr>
          <p:cNvSpPr/>
          <p:nvPr/>
        </p:nvSpPr>
        <p:spPr>
          <a:xfrm>
            <a:off x="-182880" y="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00715-C19C-F789-A5E1-7A511C12485C}"/>
              </a:ext>
            </a:extLst>
          </p:cNvPr>
          <p:cNvSpPr/>
          <p:nvPr/>
        </p:nvSpPr>
        <p:spPr>
          <a:xfrm>
            <a:off x="274320" y="182880"/>
            <a:ext cx="8391001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Agentic AI Is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3CA7D-2902-B9C1-22C3-41618C79D1B2}"/>
              </a:ext>
            </a:extLst>
          </p:cNvPr>
          <p:cNvSpPr txBox="1"/>
          <p:nvPr/>
        </p:nvSpPr>
        <p:spPr>
          <a:xfrm>
            <a:off x="555084" y="1113543"/>
            <a:ext cx="5346335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 Reads code, understand how is 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/>
              <a:t>everyone else is using similar code 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/>
              <a:t> + rules + docs.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endParaRPr lang="en-US" dirty="0"/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/>
              <a:t>Enter Amp….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84E55-540B-F5C7-314D-4D39E8BA7694}"/>
              </a:ext>
            </a:extLst>
          </p:cNvPr>
          <p:cNvSpPr txBox="1"/>
          <p:nvPr/>
        </p:nvSpPr>
        <p:spPr>
          <a:xfrm>
            <a:off x="548640" y="1715838"/>
            <a:ext cx="3706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AB63E-C432-82B7-DFAA-368293B564C7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C2B054-FC87-6448-0571-97690FC07DBD}"/>
              </a:ext>
            </a:extLst>
          </p:cNvPr>
          <p:cNvSpPr/>
          <p:nvPr/>
        </p:nvSpPr>
        <p:spPr>
          <a:xfrm>
            <a:off x="97884" y="120130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AB3C99-9563-096C-AB72-EAC518BB15BA}"/>
              </a:ext>
            </a:extLst>
          </p:cNvPr>
          <p:cNvSpPr/>
          <p:nvPr/>
        </p:nvSpPr>
        <p:spPr>
          <a:xfrm>
            <a:off x="7137230" y="1678446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E4414A-A7BC-AA0F-585E-868B9E7097EB}"/>
              </a:ext>
            </a:extLst>
          </p:cNvPr>
          <p:cNvSpPr/>
          <p:nvPr/>
        </p:nvSpPr>
        <p:spPr>
          <a:xfrm>
            <a:off x="0" y="5559615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AE6693-B4FD-BA95-9180-6925A9DF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39" y="3009748"/>
            <a:ext cx="4723956" cy="31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9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71538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7752762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Demo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72282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C </a:t>
            </a:r>
            <a:r>
              <a:rPr lang="en-US" dirty="0"/>
              <a:t>program, Embedded </a:t>
            </a:r>
            <a:r>
              <a:rPr dirty="0"/>
              <a:t>ECU sim + Python GUI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443903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lang="en-US" dirty="0"/>
              <a:t>Engine Maps </a:t>
            </a:r>
            <a:r>
              <a:rPr dirty="0"/>
              <a:t>ROAD ≤54 HP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485261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lang="en-US" dirty="0"/>
              <a:t>Engine Maps </a:t>
            </a:r>
            <a:r>
              <a:rPr dirty="0"/>
              <a:t>RACE 65–100 HP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7787743" y="132588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8361544" y="59436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074" name="Picture 2" descr="Tuning of VE (Fuel)">
            <a:extLst>
              <a:ext uri="{FF2B5EF4-FFF2-40B4-BE49-F238E27FC236}">
                <a16:creationId xmlns:a16="http://schemas.microsoft.com/office/drawing/2014/main" id="{A1539698-A98E-AD7C-2378-26A265FE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319426"/>
            <a:ext cx="5334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Static Analysis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Many high-severity items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69974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b="1" dirty="0"/>
              <a:t>Medium-severity missing-else is true danger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7" name="Oval 6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A7DDDF-7D27-757D-355E-02B651A56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08" y="2432163"/>
            <a:ext cx="6562260" cy="39183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Demonstrating the Backdoor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18872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ROAD ECU exploited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5682" y="17830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Malformed input bypasses VIN check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7" name="Oval 6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ED0C1-01DC-9F95-6C46-1349B78B4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35" y="2331720"/>
            <a:ext cx="3270239" cy="40383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1180128" y="13716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Root Cause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Missing ELSE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scanf misuse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Uninitialized logic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Static Severity Misleads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Backdoor labeled MEDIUM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Irrelevant highs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No domain 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Agentic AI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Understands 54 HP law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Analyzes program intent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Detects violation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AI-Generated Fix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Validate scanf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Complete else-chain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Reject illegal HP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Reprioritization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Backdoor elevated to critical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Noise remains low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7" name="Oval 6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Demo Flow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Static → exploit → AI → fix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6" name="Oval 5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67506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8268263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Embedded Systems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78903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MCUs use </a:t>
            </a:r>
            <a:r>
              <a:rPr lang="en-US" dirty="0"/>
              <a:t>mainly the </a:t>
            </a:r>
            <a:r>
              <a:rPr u="sng" dirty="0"/>
              <a:t>C </a:t>
            </a:r>
            <a:r>
              <a:rPr lang="en-US" u="sng" dirty="0"/>
              <a:t>language </a:t>
            </a:r>
            <a:r>
              <a:rPr dirty="0"/>
              <a:t>for determinis</a:t>
            </a:r>
            <a:r>
              <a:rPr lang="en-US" dirty="0"/>
              <a:t>m 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88691" y="2011680"/>
            <a:ext cx="88553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</a:t>
            </a:r>
            <a:r>
              <a:rPr lang="en-US" dirty="0"/>
              <a:t> Using the C language = </a:t>
            </a:r>
            <a:r>
              <a:rPr dirty="0"/>
              <a:t> </a:t>
            </a:r>
            <a:r>
              <a:rPr sz="1600" dirty="0"/>
              <a:t>Direct HW access</a:t>
            </a:r>
            <a:r>
              <a:rPr lang="en-US" sz="1600" dirty="0"/>
              <a:t>, low memory footprint, speed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sz="1600" i="1" dirty="0"/>
              <a:t>But also, many pitfalls and safety and stability problems </a:t>
            </a:r>
            <a:endParaRPr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48640" y="2755678"/>
            <a:ext cx="842410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</a:t>
            </a:r>
            <a:r>
              <a:rPr lang="en-US" dirty="0"/>
              <a:t>That is why we have </a:t>
            </a:r>
            <a:r>
              <a:rPr dirty="0"/>
              <a:t>Safety and regulation constraints</a:t>
            </a:r>
            <a:endParaRPr lang="en-US" dirty="0"/>
          </a:p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/>
              <a:t>In the form of strict, enforceable “coding Standards” 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7480897" y="109728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7416459" y="5661673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32E909-73DB-27B6-F346-F8FD90CE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81" y="3688019"/>
            <a:ext cx="3146372" cy="25718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1097280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Key Takeaways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Severity ≠ risk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AI adds reasoning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7" name="Oval 6"/>
          <p:cNvSpPr/>
          <p:nvPr/>
        </p:nvSpPr>
        <p:spPr>
          <a:xfrm>
            <a:off x="182880" y="1828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10058400" y="27432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780" y="76405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811484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Closing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AI finds what matters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Better prioritization = safer systems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7" name="Oval 6"/>
          <p:cNvSpPr/>
          <p:nvPr/>
        </p:nvSpPr>
        <p:spPr>
          <a:xfrm>
            <a:off x="274320" y="275578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7450212" y="137160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995F6-6F51-747B-DF3B-89A53D3CB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CBFA8E-27E1-E0AD-FD4A-DAA2574870F6}"/>
              </a:ext>
            </a:extLst>
          </p:cNvPr>
          <p:cNvSpPr/>
          <p:nvPr/>
        </p:nvSpPr>
        <p:spPr>
          <a:xfrm>
            <a:off x="79780" y="76405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7DE4A9-F95F-76EE-44B5-7605DCAEB18E}"/>
              </a:ext>
            </a:extLst>
          </p:cNvPr>
          <p:cNvSpPr/>
          <p:nvPr/>
        </p:nvSpPr>
        <p:spPr>
          <a:xfrm>
            <a:off x="274320" y="182880"/>
            <a:ext cx="8114840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rPr dirty="0"/>
              <a:t>Closing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275727-7214-17EE-65E0-3C840E7FDB4E}"/>
              </a:ext>
            </a:extLst>
          </p:cNvPr>
          <p:cNvSpPr txBox="1"/>
          <p:nvPr/>
        </p:nvSpPr>
        <p:spPr>
          <a:xfrm>
            <a:off x="548640" y="1371600"/>
            <a:ext cx="353013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lang="en-US" dirty="0"/>
              <a:t>Thank you for listening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588EB-5FB2-2763-C34B-BC7513F16063}"/>
              </a:ext>
            </a:extLst>
          </p:cNvPr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Better prioritization = safer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827F1-9427-773F-5073-0C7E82AEF3ED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D65E96-505B-91F6-9A32-43A32EBEFD09}"/>
              </a:ext>
            </a:extLst>
          </p:cNvPr>
          <p:cNvSpPr/>
          <p:nvPr/>
        </p:nvSpPr>
        <p:spPr>
          <a:xfrm>
            <a:off x="274320" y="2755781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701381-0CF8-E10B-D162-04890709C2CE}"/>
              </a:ext>
            </a:extLst>
          </p:cNvPr>
          <p:cNvSpPr/>
          <p:nvPr/>
        </p:nvSpPr>
        <p:spPr>
          <a:xfrm>
            <a:off x="7450212" y="137160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21DEB2-5AFA-F28B-FB1F-EA0C17A81FE3}"/>
              </a:ext>
            </a:extLst>
          </p:cNvPr>
          <p:cNvSpPr/>
          <p:nvPr/>
        </p:nvSpPr>
        <p:spPr>
          <a:xfrm>
            <a:off x="5029200" y="5486400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65804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74320" y="182880"/>
            <a:ext cx="7599339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CERT C Is Important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Prevents undefined behavior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Hardens security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rPr dirty="0"/>
              <a:t>• Complements MISRA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/>
          <p:cNvSpPr/>
          <p:nvPr/>
        </p:nvSpPr>
        <p:spPr>
          <a:xfrm>
            <a:off x="395678" y="52120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7401117" y="12801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7873659" y="6131696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862DD-AF5C-81C6-75AF-063F3007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008" y="2689389"/>
            <a:ext cx="1981302" cy="520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3844F-824F-CABA-3B74-6B1E7461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72" y="3258958"/>
            <a:ext cx="2406774" cy="673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F1040A-8355-64A3-2315-BECCCF9C6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1" y="3983677"/>
            <a:ext cx="8720553" cy="726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3137C1-9B02-0753-7D06-9F13BD92A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81" y="4807586"/>
            <a:ext cx="5704567" cy="15639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437B0-0BC0-0B50-86BB-CF8D47EDF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81D476-DD54-D7C2-FADA-06DD770EF95E}"/>
              </a:ext>
            </a:extLst>
          </p:cNvPr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CB6978-6117-1945-F8A2-B4DCA846B83D}"/>
              </a:ext>
            </a:extLst>
          </p:cNvPr>
          <p:cNvSpPr/>
          <p:nvPr/>
        </p:nvSpPr>
        <p:spPr>
          <a:xfrm>
            <a:off x="274320" y="182880"/>
            <a:ext cx="7599339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CERT C Is Important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DAC42-48E3-A58F-877B-5BF1607AA614}"/>
              </a:ext>
            </a:extLst>
          </p:cNvPr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Prevents undefined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0CF3E-AB59-9F92-5B43-93E1BA381A5A}"/>
              </a:ext>
            </a:extLst>
          </p:cNvPr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Hardens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C8A29-BA15-D0AE-446B-CA65A770F0CD}"/>
              </a:ext>
            </a:extLst>
          </p:cNvPr>
          <p:cNvSpPr txBox="1"/>
          <p:nvPr/>
        </p:nvSpPr>
        <p:spPr>
          <a:xfrm>
            <a:off x="282203" y="2959074"/>
            <a:ext cx="8579593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•</a:t>
            </a:r>
            <a:r>
              <a:rPr lang="en-GB" dirty="0"/>
              <a:t>According to ISO C, a call to malloc(0) has one of two allowed </a:t>
            </a:r>
            <a:r>
              <a:rPr lang="en-GB" dirty="0" err="1"/>
              <a:t>behaviors</a:t>
            </a:r>
            <a:r>
              <a:rPr lang="en-GB" dirty="0"/>
              <a:t>:</a:t>
            </a:r>
          </a:p>
          <a:p>
            <a:r>
              <a:rPr lang="en-GB" dirty="0"/>
              <a:t>It returns a null pointer.</a:t>
            </a:r>
          </a:p>
          <a:p>
            <a:r>
              <a:rPr lang="en-GB" dirty="0"/>
              <a:t>It returns a unique pointer value that can be passed to free, </a:t>
            </a:r>
          </a:p>
          <a:p>
            <a:r>
              <a:rPr lang="en-GB" dirty="0"/>
              <a:t>but the pointer must not be dereferenced.</a:t>
            </a:r>
          </a:p>
          <a:p>
            <a:r>
              <a:rPr lang="en-GB" dirty="0"/>
              <a:t>The standard does not guarantee which </a:t>
            </a:r>
            <a:r>
              <a:rPr lang="en-GB" dirty="0" err="1"/>
              <a:t>behavior</a:t>
            </a:r>
            <a:r>
              <a:rPr lang="en-GB" dirty="0"/>
              <a:t> occurs. </a:t>
            </a:r>
          </a:p>
          <a:p>
            <a:r>
              <a:rPr lang="en-GB" dirty="0"/>
              <a:t>Different implementations behave differently.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D8191-1C35-B733-882F-520B60BA2E2A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848929-FD67-C76B-C74A-B780E5B4629C}"/>
              </a:ext>
            </a:extLst>
          </p:cNvPr>
          <p:cNvSpPr/>
          <p:nvPr/>
        </p:nvSpPr>
        <p:spPr>
          <a:xfrm>
            <a:off x="395678" y="52120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404496-66DC-6C9E-0B31-A72B7F2AC5A4}"/>
              </a:ext>
            </a:extLst>
          </p:cNvPr>
          <p:cNvSpPr/>
          <p:nvPr/>
        </p:nvSpPr>
        <p:spPr>
          <a:xfrm>
            <a:off x="7401117" y="12801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7B8950-D216-EA6F-2FE1-D0E09788506F}"/>
              </a:ext>
            </a:extLst>
          </p:cNvPr>
          <p:cNvSpPr/>
          <p:nvPr/>
        </p:nvSpPr>
        <p:spPr>
          <a:xfrm>
            <a:off x="7873659" y="6131696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E484FC-1227-C25D-512D-B2E03F36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18" y="1079473"/>
            <a:ext cx="1981302" cy="520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993D0-0D60-84DB-AA73-CB18FD86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82" y="1626785"/>
            <a:ext cx="2406774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87CCF-8F79-DA2F-EC74-27C6F76A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07A56C-1794-948E-A6D8-66468509F84D}"/>
              </a:ext>
            </a:extLst>
          </p:cNvPr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BB5CB0-68AB-7C33-FB68-580A0CF55F04}"/>
              </a:ext>
            </a:extLst>
          </p:cNvPr>
          <p:cNvSpPr/>
          <p:nvPr/>
        </p:nvSpPr>
        <p:spPr>
          <a:xfrm>
            <a:off x="274320" y="182880"/>
            <a:ext cx="7599339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CERT C Is Important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E1605-7A45-6BDA-C08C-1FF548A0E5D0}"/>
              </a:ext>
            </a:extLst>
          </p:cNvPr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Prevents undefined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6769A-0BAF-C3B3-CB11-D11CB5FA3389}"/>
              </a:ext>
            </a:extLst>
          </p:cNvPr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Hardens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8DD6F-8CBC-D7AB-732A-2A1F78B004A3}"/>
              </a:ext>
            </a:extLst>
          </p:cNvPr>
          <p:cNvSpPr txBox="1"/>
          <p:nvPr/>
        </p:nvSpPr>
        <p:spPr>
          <a:xfrm>
            <a:off x="282203" y="2959074"/>
            <a:ext cx="8579593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•</a:t>
            </a:r>
            <a:r>
              <a:rPr lang="en-GB" dirty="0"/>
              <a:t>According to ISO C, a call to malloc(0) has one of two allowed </a:t>
            </a:r>
            <a:r>
              <a:rPr lang="en-GB" dirty="0" err="1"/>
              <a:t>behaviors</a:t>
            </a:r>
            <a:r>
              <a:rPr lang="en-GB" dirty="0"/>
              <a:t>:</a:t>
            </a:r>
          </a:p>
          <a:p>
            <a:r>
              <a:rPr lang="en-GB" dirty="0"/>
              <a:t>It returns a null pointer.</a:t>
            </a:r>
          </a:p>
          <a:p>
            <a:r>
              <a:rPr lang="en-GB" dirty="0"/>
              <a:t>It returns a unique pointer value that can be passed to free, </a:t>
            </a:r>
          </a:p>
          <a:p>
            <a:r>
              <a:rPr lang="en-GB" dirty="0"/>
              <a:t>but the pointer must not be dereferenced.</a:t>
            </a:r>
          </a:p>
          <a:p>
            <a:r>
              <a:rPr lang="en-GB" dirty="0"/>
              <a:t>The standard does not guarantee which </a:t>
            </a:r>
            <a:r>
              <a:rPr lang="en-GB" dirty="0" err="1"/>
              <a:t>behavior</a:t>
            </a:r>
            <a:r>
              <a:rPr lang="en-GB" dirty="0"/>
              <a:t> occurs. </a:t>
            </a:r>
          </a:p>
          <a:p>
            <a:r>
              <a:rPr lang="en-GB" dirty="0"/>
              <a:t>Different implementations behave differently.</a:t>
            </a:r>
          </a:p>
          <a:p>
            <a:pPr>
              <a:defRPr sz="2400">
                <a:solidFill>
                  <a:srgbClr val="5AC8FF"/>
                </a:solidFill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783C4-00A7-DEAF-D250-170A36C03DFE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1005AE-BD4F-E187-299D-AB10C1CEC12B}"/>
              </a:ext>
            </a:extLst>
          </p:cNvPr>
          <p:cNvSpPr/>
          <p:nvPr/>
        </p:nvSpPr>
        <p:spPr>
          <a:xfrm>
            <a:off x="395678" y="5212080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49695F-F413-4667-990B-E66CE7419993}"/>
              </a:ext>
            </a:extLst>
          </p:cNvPr>
          <p:cNvSpPr/>
          <p:nvPr/>
        </p:nvSpPr>
        <p:spPr>
          <a:xfrm>
            <a:off x="7401117" y="12801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5A2EC5-D2EC-CC83-0D9E-EB8AFF7E4D37}"/>
              </a:ext>
            </a:extLst>
          </p:cNvPr>
          <p:cNvSpPr/>
          <p:nvPr/>
        </p:nvSpPr>
        <p:spPr>
          <a:xfrm>
            <a:off x="7873659" y="6131696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8B65B-6798-9870-C585-20BDF1EE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18" y="1079473"/>
            <a:ext cx="1981302" cy="520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B37332-330F-CB07-44E5-8EEF1A91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82" y="1626785"/>
            <a:ext cx="2406774" cy="6731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B9A661-1AE3-B9A7-B8C4-702CF96D9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503" y="4723093"/>
            <a:ext cx="4445228" cy="14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5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89-E877-915A-FCA9-F525B8F63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56A5D7-7BD0-D698-9221-E88F629499E8}"/>
              </a:ext>
            </a:extLst>
          </p:cNvPr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E0635C-6F48-4718-4FC4-DC7DEC532A5F}"/>
              </a:ext>
            </a:extLst>
          </p:cNvPr>
          <p:cNvSpPr/>
          <p:nvPr/>
        </p:nvSpPr>
        <p:spPr>
          <a:xfrm>
            <a:off x="274320" y="182880"/>
            <a:ext cx="7599339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CERT C Is Important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BAD3B-DCB4-2401-6254-7A807CFFEB8A}"/>
              </a:ext>
            </a:extLst>
          </p:cNvPr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Prevents undefined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302CF-378B-57D7-7F7D-0D8BB72E88AB}"/>
              </a:ext>
            </a:extLst>
          </p:cNvPr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Hardens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ACEE4-1D0E-917E-6CD5-9C86F7357427}"/>
              </a:ext>
            </a:extLst>
          </p:cNvPr>
          <p:cNvSpPr txBox="1"/>
          <p:nvPr/>
        </p:nvSpPr>
        <p:spPr>
          <a:xfrm>
            <a:off x="182880" y="3009930"/>
            <a:ext cx="8489825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•</a:t>
            </a:r>
            <a:r>
              <a:rPr lang="en-GB" dirty="0"/>
              <a:t>Problem:</a:t>
            </a:r>
            <a:br>
              <a:rPr lang="en-GB" dirty="0"/>
            </a:br>
            <a:r>
              <a:rPr lang="en-GB" dirty="0"/>
              <a:t>Code that interprets malloc(0) returning non-null as “successful allocation”</a:t>
            </a:r>
          </a:p>
          <a:p>
            <a:r>
              <a:rPr lang="en-GB" dirty="0"/>
              <a:t> may later dereference it, which is undefined </a:t>
            </a:r>
            <a:r>
              <a:rPr lang="en-GB" dirty="0" err="1"/>
              <a:t>behavior</a:t>
            </a:r>
            <a:r>
              <a:rPr lang="en-GB" dirty="0"/>
              <a:t>.</a:t>
            </a:r>
          </a:p>
          <a:p>
            <a:endParaRPr lang="en-GB" dirty="0"/>
          </a:p>
          <a:p>
            <a:pPr>
              <a:defRPr sz="2400">
                <a:solidFill>
                  <a:srgbClr val="5AC8FF"/>
                </a:solidFill>
              </a:defRPr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76E9F-4A88-65C9-7424-A16B7F9E2830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A929AE-4939-68CC-D4D4-6CDD7E90872D}"/>
              </a:ext>
            </a:extLst>
          </p:cNvPr>
          <p:cNvSpPr/>
          <p:nvPr/>
        </p:nvSpPr>
        <p:spPr>
          <a:xfrm>
            <a:off x="8559920" y="6131696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A68F57-4530-FD46-C701-EACEA820AEF3}"/>
              </a:ext>
            </a:extLst>
          </p:cNvPr>
          <p:cNvSpPr/>
          <p:nvPr/>
        </p:nvSpPr>
        <p:spPr>
          <a:xfrm>
            <a:off x="7401117" y="12801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B19C36-6055-57A6-B2E1-06F6D283BDED}"/>
              </a:ext>
            </a:extLst>
          </p:cNvPr>
          <p:cNvSpPr/>
          <p:nvPr/>
        </p:nvSpPr>
        <p:spPr>
          <a:xfrm>
            <a:off x="7873659" y="6131696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FD85D-CAA4-9F3B-BC5D-6DFE06FA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18" y="1079473"/>
            <a:ext cx="1981302" cy="520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8A56E1-1858-9BA1-ED72-46378BB3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82" y="1626785"/>
            <a:ext cx="2406774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38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3034-D24B-1E84-7D58-691998FF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659E8D-48AC-8EF0-A5F7-1CB6DF13785F}"/>
              </a:ext>
            </a:extLst>
          </p:cNvPr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1D921C-559F-A791-4E90-0509F34E055E}"/>
              </a:ext>
            </a:extLst>
          </p:cNvPr>
          <p:cNvSpPr/>
          <p:nvPr/>
        </p:nvSpPr>
        <p:spPr>
          <a:xfrm>
            <a:off x="274320" y="182880"/>
            <a:ext cx="7599339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CERT C Is Important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9B8A3-7667-FB46-9553-F90CD22A812D}"/>
              </a:ext>
            </a:extLst>
          </p:cNvPr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Prevents undefined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36B30-72FB-87D1-FD43-EFAB0038CDB9}"/>
              </a:ext>
            </a:extLst>
          </p:cNvPr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Hardens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F297C-DCC3-BD15-2EFC-C04042C41891}"/>
              </a:ext>
            </a:extLst>
          </p:cNvPr>
          <p:cNvSpPr txBox="1"/>
          <p:nvPr/>
        </p:nvSpPr>
        <p:spPr>
          <a:xfrm>
            <a:off x="208464" y="2660740"/>
            <a:ext cx="8792792" cy="2031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•</a:t>
            </a:r>
            <a:r>
              <a:rPr lang="en-GB" dirty="0"/>
              <a:t>CERT C rule that addresses this:</a:t>
            </a:r>
            <a:br>
              <a:rPr lang="en-GB" dirty="0"/>
            </a:br>
            <a:r>
              <a:rPr lang="en-GB" b="1" dirty="0"/>
              <a:t>MEM04-C. Do not make assumptions about the result of allocating zero bytes</a:t>
            </a:r>
            <a:r>
              <a:rPr lang="en-GB" dirty="0"/>
              <a:t>.</a:t>
            </a:r>
          </a:p>
          <a:p>
            <a:r>
              <a:rPr lang="en-GB" dirty="0"/>
              <a:t>What the rule requires:</a:t>
            </a:r>
            <a:br>
              <a:rPr lang="en-GB" dirty="0"/>
            </a:br>
            <a:r>
              <a:rPr lang="en-GB" dirty="0"/>
              <a:t>The rule states that code must not rely on the pointer returned by malloc(0)</a:t>
            </a:r>
          </a:p>
          <a:p>
            <a:r>
              <a:rPr lang="en-GB" dirty="0"/>
              <a:t> having usable storage. It also states that both outcomes (NULL or non-NULL) </a:t>
            </a:r>
          </a:p>
          <a:p>
            <a:r>
              <a:rPr lang="en-GB" dirty="0"/>
              <a:t>must be handled consistently and safely.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4B92C-B4A6-B2E6-043E-D4815EA78030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3D1AF3-6B6B-CADD-D7A1-BA9F4A8D1157}"/>
              </a:ext>
            </a:extLst>
          </p:cNvPr>
          <p:cNvSpPr/>
          <p:nvPr/>
        </p:nvSpPr>
        <p:spPr>
          <a:xfrm>
            <a:off x="8559920" y="6131696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702A1C-E160-A957-7248-4641A73DEB6A}"/>
              </a:ext>
            </a:extLst>
          </p:cNvPr>
          <p:cNvSpPr/>
          <p:nvPr/>
        </p:nvSpPr>
        <p:spPr>
          <a:xfrm>
            <a:off x="7401117" y="12801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CE493-D0EC-4364-13E7-5FCEB572B113}"/>
              </a:ext>
            </a:extLst>
          </p:cNvPr>
          <p:cNvSpPr/>
          <p:nvPr/>
        </p:nvSpPr>
        <p:spPr>
          <a:xfrm>
            <a:off x="7873659" y="6131696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0BBED-9ECA-0D6A-7AB9-5703FF25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01" y="5057113"/>
            <a:ext cx="1981302" cy="520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6D16BB-1975-220E-FD3E-47B660CD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27" y="4922307"/>
            <a:ext cx="2406774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4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1CA56-AA2E-861A-852B-2E76A425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DE28F9-4E29-5CC0-8B7A-B11A6B4D468E}"/>
              </a:ext>
            </a:extLst>
          </p:cNvPr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gradFill rotWithShape="1">
            <a:gsLst>
              <a:gs pos="0">
                <a:srgbClr val="0F1228"/>
              </a:gs>
              <a:gs pos="100000">
                <a:srgbClr val="501420"/>
              </a:gs>
            </a:gsLst>
            <a:lin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C663CA-EA0A-D86F-D35B-B2B7FB495D57}"/>
              </a:ext>
            </a:extLst>
          </p:cNvPr>
          <p:cNvSpPr/>
          <p:nvPr/>
        </p:nvSpPr>
        <p:spPr>
          <a:xfrm>
            <a:off x="274320" y="182880"/>
            <a:ext cx="7599339" cy="914400"/>
          </a:xfrm>
          <a:prstGeom prst="rect">
            <a:avLst/>
          </a:prstGeom>
          <a:solidFill>
            <a:srgbClr val="FF4F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Why CERT C Is Important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0CB96-46B2-DB49-11BA-D4B0C9CA688D}"/>
              </a:ext>
            </a:extLst>
          </p:cNvPr>
          <p:cNvSpPr txBox="1"/>
          <p:nvPr/>
        </p:nvSpPr>
        <p:spPr>
          <a:xfrm>
            <a:off x="548640" y="137160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Prevents undefined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1A72A-4413-C961-E8DA-97122D37B99D}"/>
              </a:ext>
            </a:extLst>
          </p:cNvPr>
          <p:cNvSpPr txBox="1"/>
          <p:nvPr/>
        </p:nvSpPr>
        <p:spPr>
          <a:xfrm>
            <a:off x="548640" y="20116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5AC8FF"/>
                </a:solidFill>
              </a:defRPr>
            </a:pPr>
            <a:r>
              <a:t>• Hardens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4EFBE-7398-F052-2F1A-2DE3D4941235}"/>
              </a:ext>
            </a:extLst>
          </p:cNvPr>
          <p:cNvSpPr txBox="1"/>
          <p:nvPr/>
        </p:nvSpPr>
        <p:spPr>
          <a:xfrm>
            <a:off x="208464" y="2660740"/>
            <a:ext cx="242406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•</a:t>
            </a:r>
            <a:r>
              <a:rPr lang="en-GB" dirty="0"/>
              <a:t>Correct mitigation: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C33AE-FF40-D443-EAD7-4AD955DDE24D}"/>
              </a:ext>
            </a:extLst>
          </p:cNvPr>
          <p:cNvSpPr txBox="1"/>
          <p:nvPr/>
        </p:nvSpPr>
        <p:spPr>
          <a:xfrm>
            <a:off x="182880" y="63093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E664"/>
                </a:solidFill>
              </a:defRPr>
            </a:pPr>
            <a:r>
              <a:t>Daniel Liezrowice – Agentic AI for CERT C – AI Hacking Village 2025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4AA403-F370-FA7A-CA93-61D116F936A5}"/>
              </a:ext>
            </a:extLst>
          </p:cNvPr>
          <p:cNvSpPr/>
          <p:nvPr/>
        </p:nvSpPr>
        <p:spPr>
          <a:xfrm>
            <a:off x="8559920" y="6131696"/>
            <a:ext cx="457200" cy="457200"/>
          </a:xfrm>
          <a:prstGeom prst="ellipse">
            <a:avLst/>
          </a:prstGeom>
          <a:solidFill>
            <a:srgbClr val="FF64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E204EC-35CF-6E34-FF7E-B077004B69D8}"/>
              </a:ext>
            </a:extLst>
          </p:cNvPr>
          <p:cNvSpPr/>
          <p:nvPr/>
        </p:nvSpPr>
        <p:spPr>
          <a:xfrm>
            <a:off x="7401117" y="1280160"/>
            <a:ext cx="640080" cy="640080"/>
          </a:xfrm>
          <a:prstGeom prst="ellipse">
            <a:avLst/>
          </a:prstGeom>
          <a:solidFill>
            <a:srgbClr val="FFE6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7FFA37-D22D-5713-61FD-00AF259D87CA}"/>
              </a:ext>
            </a:extLst>
          </p:cNvPr>
          <p:cNvSpPr/>
          <p:nvPr/>
        </p:nvSpPr>
        <p:spPr>
          <a:xfrm>
            <a:off x="7873659" y="6131696"/>
            <a:ext cx="548640" cy="548640"/>
          </a:xfrm>
          <a:prstGeom prst="ellipse">
            <a:avLst/>
          </a:prstGeom>
          <a:solidFill>
            <a:srgbClr val="5A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51063C-DC3C-DF4F-1C92-50C2461C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80" y="2067597"/>
            <a:ext cx="1981302" cy="520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2E5860-34FD-9558-3AB7-8AC7C6630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79" y="1366458"/>
            <a:ext cx="2406774" cy="673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39B324-1857-0D8D-74A6-61E52B32F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8" y="3042380"/>
            <a:ext cx="5370361" cy="32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4155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6322</TotalTime>
  <Words>1450</Words>
  <Application>Microsoft Office PowerPoint</Application>
  <PresentationFormat>On-screen Show (4:3)</PresentationFormat>
  <Paragraphs>186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Abadi</vt:lpstr>
      <vt:lpstr>Arial</vt:lpstr>
      <vt:lpstr>Bahnschrift Light Condensed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Daniel Liezrowice</cp:lastModifiedBy>
  <cp:revision>14</cp:revision>
  <dcterms:created xsi:type="dcterms:W3CDTF">2013-01-27T09:14:16Z</dcterms:created>
  <dcterms:modified xsi:type="dcterms:W3CDTF">2025-12-11T06:50:50Z</dcterms:modified>
  <cp:category/>
</cp:coreProperties>
</file>